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1" r:id="rId3"/>
    <p:sldId id="263" r:id="rId4"/>
    <p:sldId id="257" r:id="rId5"/>
    <p:sldId id="258" r:id="rId6"/>
    <p:sldId id="259" r:id="rId7"/>
    <p:sldId id="260" r:id="rId8"/>
    <p:sldId id="265" r:id="rId9"/>
    <p:sldId id="262" r:id="rId10"/>
    <p:sldId id="266" r:id="rId11"/>
    <p:sldId id="268" r:id="rId12"/>
    <p:sldId id="269" r:id="rId13"/>
    <p:sldId id="270" r:id="rId14"/>
    <p:sldId id="279" r:id="rId15"/>
    <p:sldId id="271" r:id="rId16"/>
    <p:sldId id="272" r:id="rId17"/>
    <p:sldId id="277" r:id="rId18"/>
    <p:sldId id="275" r:id="rId19"/>
    <p:sldId id="273" r:id="rId20"/>
    <p:sldId id="276" r:id="rId21"/>
    <p:sldId id="278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7" autoAdjust="0"/>
    <p:restoredTop sz="94660"/>
  </p:normalViewPr>
  <p:slideViewPr>
    <p:cSldViewPr snapToGrid="0">
      <p:cViewPr varScale="1">
        <p:scale>
          <a:sx n="67" d="100"/>
          <a:sy n="67" d="100"/>
        </p:scale>
        <p:origin x="-374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mailto:gvollmering@wva-cpa.com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Pastoral Care</a:t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9389427" cy="112628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Creating </a:t>
            </a:r>
            <a:r>
              <a:rPr lang="en-US" sz="2000" b="1" dirty="0" smtClean="0"/>
              <a:t>Safe Space </a:t>
            </a:r>
            <a:r>
              <a:rPr lang="en-US" sz="2000" dirty="0" smtClean="0"/>
              <a:t>for those experiencing same-sex attraction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7861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236" y="766763"/>
            <a:ext cx="3849290" cy="5132387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913" y="1654825"/>
            <a:ext cx="4343400" cy="3356263"/>
          </a:xfrm>
        </p:spPr>
      </p:pic>
    </p:spTree>
    <p:extLst>
      <p:ext uri="{BB962C8B-B14F-4D97-AF65-F5344CB8AC3E}">
        <p14:creationId xmlns:p14="http://schemas.microsoft.com/office/powerpoint/2010/main" val="307420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LGBT Community – Things I’ve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3260259" cy="3777622"/>
          </a:xfrm>
        </p:spPr>
        <p:txBody>
          <a:bodyPr/>
          <a:lstStyle/>
          <a:p>
            <a:r>
              <a:rPr lang="en-US" sz="2000" b="1" dirty="0" smtClean="0"/>
              <a:t>Not all attend Gay PRIDE Parades</a:t>
            </a:r>
          </a:p>
          <a:p>
            <a:r>
              <a:rPr lang="en-US" sz="2000" b="1" dirty="0" smtClean="0"/>
              <a:t>Many live ‘ordinary’ and regular lives</a:t>
            </a:r>
          </a:p>
          <a:p>
            <a:r>
              <a:rPr lang="en-US" sz="2000" b="1" dirty="0" smtClean="0"/>
              <a:t>As diverse in thought and practice and living life as any one else</a:t>
            </a:r>
          </a:p>
          <a:p>
            <a:endParaRPr lang="en-US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100" y="2193084"/>
            <a:ext cx="5497513" cy="3659282"/>
          </a:xfrm>
        </p:spPr>
      </p:pic>
    </p:spTree>
    <p:extLst>
      <p:ext uri="{BB962C8B-B14F-4D97-AF65-F5344CB8AC3E}">
        <p14:creationId xmlns:p14="http://schemas.microsoft.com/office/powerpoint/2010/main" val="147458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I’ve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2439988" cy="3777622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They have the same needs and hopes as any other person</a:t>
            </a:r>
            <a:endParaRPr lang="en-US" sz="24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734" y="2125663"/>
            <a:ext cx="5676244" cy="3778250"/>
          </a:xfrm>
        </p:spPr>
      </p:pic>
    </p:spTree>
    <p:extLst>
      <p:ext uri="{BB962C8B-B14F-4D97-AF65-F5344CB8AC3E}">
        <p14:creationId xmlns:p14="http://schemas.microsoft.com/office/powerpoint/2010/main" val="362149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I’ve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2493776" cy="3777622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50%</a:t>
            </a:r>
            <a:r>
              <a:rPr lang="en-US" sz="2800" dirty="0" smtClean="0"/>
              <a:t> of the LGBT community identify as Christian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047" y="2125663"/>
            <a:ext cx="5676244" cy="3778250"/>
          </a:xfrm>
        </p:spPr>
      </p:pic>
    </p:spTree>
    <p:extLst>
      <p:ext uri="{BB962C8B-B14F-4D97-AF65-F5344CB8AC3E}">
        <p14:creationId xmlns:p14="http://schemas.microsoft.com/office/powerpoint/2010/main" val="187955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Gay Christians : An Understanding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You need to be aware of the discussions going on in the gay Christian community about life as a gay Christian and how that can be God-Honoring</a:t>
            </a:r>
          </a:p>
          <a:p>
            <a:r>
              <a:rPr lang="en-US" b="1" dirty="0" smtClean="0"/>
              <a:t>Side A</a:t>
            </a:r>
            <a:r>
              <a:rPr lang="en-US" dirty="0" smtClean="0"/>
              <a:t> – A committed, monogamous, loving relationship such as a marriage can be God honoring.</a:t>
            </a:r>
          </a:p>
          <a:p>
            <a:r>
              <a:rPr lang="en-US" b="1" dirty="0" smtClean="0"/>
              <a:t>Side B</a:t>
            </a:r>
            <a:r>
              <a:rPr lang="en-US" dirty="0" smtClean="0"/>
              <a:t>- Chosen celibacy is the only God honoring option.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5" y="2579288"/>
            <a:ext cx="4313238" cy="2870999"/>
          </a:xfrm>
        </p:spPr>
      </p:pic>
    </p:spTree>
    <p:extLst>
      <p:ext uri="{BB962C8B-B14F-4D97-AF65-F5344CB8AC3E}">
        <p14:creationId xmlns:p14="http://schemas.microsoft.com/office/powerpoint/2010/main" val="398173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I’ve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2036576" cy="3777622"/>
          </a:xfrm>
        </p:spPr>
        <p:txBody>
          <a:bodyPr/>
          <a:lstStyle/>
          <a:p>
            <a:r>
              <a:rPr lang="en-US" dirty="0" smtClean="0"/>
              <a:t>Most of those have been asked to leave their churches</a:t>
            </a:r>
            <a:br>
              <a:rPr lang="en-US" dirty="0" smtClean="0"/>
            </a:br>
            <a:r>
              <a:rPr lang="en-US" dirty="0" smtClean="0"/>
              <a:t> OR </a:t>
            </a:r>
            <a:br>
              <a:rPr lang="en-US" dirty="0" smtClean="0"/>
            </a:br>
            <a:r>
              <a:rPr lang="en-US" dirty="0" smtClean="0"/>
              <a:t>have been so hurt by their churches that they had to leave.</a:t>
            </a: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134" y="2125663"/>
            <a:ext cx="5676244" cy="3778250"/>
          </a:xfrm>
        </p:spPr>
      </p:pic>
    </p:spTree>
    <p:extLst>
      <p:ext uri="{BB962C8B-B14F-4D97-AF65-F5344CB8AC3E}">
        <p14:creationId xmlns:p14="http://schemas.microsoft.com/office/powerpoint/2010/main" val="119621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Worse yet…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7390" y="2133600"/>
            <a:ext cx="9978390" cy="3777622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28%</a:t>
            </a:r>
            <a:r>
              <a:rPr lang="en-US" sz="2800" dirty="0" smtClean="0"/>
              <a:t> of the homeless teens in America are gay and forced to leave their Christian homes (over 1 in 4). (US Dept. of HHS)</a:t>
            </a:r>
          </a:p>
          <a:p>
            <a:r>
              <a:rPr lang="en-US" sz="2800" dirty="0" smtClean="0"/>
              <a:t>Other studies show that of those:</a:t>
            </a:r>
          </a:p>
          <a:p>
            <a:pPr lvl="1"/>
            <a:r>
              <a:rPr lang="en-US" sz="2800" b="1" dirty="0" smtClean="0"/>
              <a:t>35%</a:t>
            </a:r>
            <a:r>
              <a:rPr lang="en-US" sz="2800" dirty="0" smtClean="0"/>
              <a:t> will be introduced to the sex trafficking trade within the first 48 hours of being homeless, AND</a:t>
            </a:r>
          </a:p>
          <a:p>
            <a:pPr lvl="1"/>
            <a:r>
              <a:rPr lang="en-US" sz="2800" b="1" dirty="0" smtClean="0"/>
              <a:t>70%</a:t>
            </a:r>
            <a:r>
              <a:rPr lang="en-US" sz="2800" dirty="0" smtClean="0"/>
              <a:t> will contemplate or attempt to commit suicide.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1521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 lot of damage has already been done.</a:t>
            </a:r>
            <a:endParaRPr lang="en-US" b="1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17" b="18217"/>
          <a:stretch>
            <a:fillRect/>
          </a:stretch>
        </p:blipFill>
        <p:spPr>
          <a:xfrm>
            <a:off x="6315842" y="1600201"/>
            <a:ext cx="5684297" cy="256838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06" y="193722"/>
            <a:ext cx="5551489" cy="397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06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1990165"/>
          </a:xfrm>
        </p:spPr>
        <p:txBody>
          <a:bodyPr/>
          <a:lstStyle/>
          <a:p>
            <a:r>
              <a:rPr lang="en-US" dirty="0" smtClean="0"/>
              <a:t>So How do We proceed?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79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#1:  </a:t>
            </a:r>
            <a:r>
              <a:rPr lang="en-US" b="1" dirty="0" smtClean="0"/>
              <a:t>Do No Harm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8860" y="1627094"/>
            <a:ext cx="9704070" cy="4284128"/>
          </a:xfrm>
        </p:spPr>
        <p:txBody>
          <a:bodyPr>
            <a:noAutofit/>
          </a:bodyPr>
          <a:lstStyle/>
          <a:p>
            <a:r>
              <a:rPr lang="en-US" sz="2400" dirty="0" smtClean="0"/>
              <a:t>The </a:t>
            </a:r>
            <a:r>
              <a:rPr lang="en-US" sz="2400" b="1" dirty="0" smtClean="0"/>
              <a:t>WORDS</a:t>
            </a:r>
            <a:r>
              <a:rPr lang="en-US" sz="2400" dirty="0" smtClean="0"/>
              <a:t> that we say publicly and privately need to be edifying, uplifting, and beneficial.</a:t>
            </a:r>
          </a:p>
          <a:p>
            <a:pPr lvl="1"/>
            <a:r>
              <a:rPr lang="en-US" sz="2400" dirty="0" smtClean="0"/>
              <a:t>Put yourself in the shoes of a closeted gay person sitting in your church or reading your signs and bulletins.  Would you be better off, feel loved, improve one’s understanding, see Jesus, and decide this </a:t>
            </a:r>
            <a:r>
              <a:rPr lang="en-US" sz="2400" b="1" dirty="0" smtClean="0"/>
              <a:t>IS</a:t>
            </a:r>
            <a:r>
              <a:rPr lang="en-US" sz="2400" dirty="0" smtClean="0"/>
              <a:t> a safe place?</a:t>
            </a:r>
          </a:p>
          <a:p>
            <a:r>
              <a:rPr lang="en-US" sz="2400" dirty="0" smtClean="0"/>
              <a:t>Reparative ex-gay therapy such as that offered by the now defunct Exodus International does not work and actually does harm.  SO much so that some states have outlawed its practice.</a:t>
            </a:r>
          </a:p>
          <a:p>
            <a:r>
              <a:rPr lang="en-US" sz="2400" dirty="0" smtClean="0"/>
              <a:t>Approach with </a:t>
            </a:r>
            <a:r>
              <a:rPr lang="en-US" sz="2400" b="1" dirty="0" smtClean="0"/>
              <a:t>humility</a:t>
            </a:r>
            <a:r>
              <a:rPr lang="en-US" sz="2400" dirty="0" smtClean="0"/>
              <a:t>.  Be willing to understand.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3241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895" y="285098"/>
            <a:ext cx="7059706" cy="6172199"/>
          </a:xfrm>
        </p:spPr>
      </p:pic>
      <p:sp>
        <p:nvSpPr>
          <p:cNvPr id="2" name="TextBox 1"/>
          <p:cNvSpPr txBox="1"/>
          <p:nvPr/>
        </p:nvSpPr>
        <p:spPr>
          <a:xfrm>
            <a:off x="1922930" y="1663037"/>
            <a:ext cx="201705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Center Peace</a:t>
            </a:r>
          </a:p>
          <a:p>
            <a:pPr algn="ctr"/>
            <a:endParaRPr lang="en-US" sz="2000" b="1" dirty="0"/>
          </a:p>
          <a:p>
            <a:pPr algn="ctr"/>
            <a:r>
              <a:rPr lang="en-US" sz="2000" b="1" dirty="0" smtClean="0"/>
              <a:t>PEACEMAKERS</a:t>
            </a:r>
          </a:p>
          <a:p>
            <a:pPr algn="ctr"/>
            <a:endParaRPr lang="en-US" sz="2000" b="1" dirty="0"/>
          </a:p>
          <a:p>
            <a:pPr algn="ctr"/>
            <a:r>
              <a:rPr lang="en-US" sz="2000" b="1" dirty="0" smtClean="0"/>
              <a:t>CONFERENCE</a:t>
            </a:r>
          </a:p>
          <a:p>
            <a:pPr algn="ctr"/>
            <a:endParaRPr lang="en-US" sz="2000" b="1" dirty="0"/>
          </a:p>
          <a:p>
            <a:pPr algn="ctr"/>
            <a:r>
              <a:rPr lang="en-US" sz="2000" b="1" dirty="0" smtClean="0"/>
              <a:t>October  27-29, 2016</a:t>
            </a:r>
          </a:p>
          <a:p>
            <a:pPr algn="ctr"/>
            <a:endParaRPr lang="en-US" sz="2000" b="1" dirty="0"/>
          </a:p>
          <a:p>
            <a:pPr algn="ctr"/>
            <a:r>
              <a:rPr lang="en-US" sz="2000" b="1" dirty="0" smtClean="0"/>
              <a:t>Highland Oaks Church of Christ, Dallas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9616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#2 </a:t>
            </a:r>
            <a:r>
              <a:rPr lang="en-US" b="1" dirty="0" smtClean="0"/>
              <a:t>LOVE these folks like Jesus does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8840" y="1394011"/>
            <a:ext cx="9955530" cy="4643717"/>
          </a:xfrm>
        </p:spPr>
        <p:txBody>
          <a:bodyPr>
            <a:noAutofit/>
          </a:bodyPr>
          <a:lstStyle/>
          <a:p>
            <a:r>
              <a:rPr lang="en-US" sz="2400" dirty="0" smtClean="0"/>
              <a:t>I can love people even when I don’t agree with them or I don’t approve of what they do.  </a:t>
            </a:r>
            <a:r>
              <a:rPr lang="en-US" sz="2400" b="1" dirty="0" smtClean="0"/>
              <a:t>That’s when they need love the most.</a:t>
            </a:r>
          </a:p>
          <a:p>
            <a:r>
              <a:rPr lang="en-US" sz="2400" dirty="0" smtClean="0"/>
              <a:t>I can love on them and show them by my actions that this </a:t>
            </a:r>
            <a:r>
              <a:rPr lang="en-US" sz="2400" b="1" dirty="0" smtClean="0"/>
              <a:t>place is safe </a:t>
            </a:r>
            <a:r>
              <a:rPr lang="en-US" sz="2400" dirty="0" smtClean="0"/>
              <a:t>to have life together.</a:t>
            </a:r>
          </a:p>
          <a:p>
            <a:r>
              <a:rPr lang="en-US" sz="2400" dirty="0" smtClean="0"/>
              <a:t>I can show them that I love them by </a:t>
            </a:r>
            <a:r>
              <a:rPr lang="en-US" sz="2400" b="1" dirty="0" smtClean="0"/>
              <a:t>walking alongside and talking </a:t>
            </a:r>
            <a:r>
              <a:rPr lang="en-US" sz="2400" dirty="0" smtClean="0"/>
              <a:t>about the goings-on in their life. </a:t>
            </a:r>
          </a:p>
          <a:p>
            <a:r>
              <a:rPr lang="en-US" sz="2400" dirty="0" smtClean="0"/>
              <a:t>I can love them by </a:t>
            </a:r>
            <a:r>
              <a:rPr lang="en-US" sz="2400" b="1" dirty="0" smtClean="0"/>
              <a:t>listening</a:t>
            </a:r>
            <a:r>
              <a:rPr lang="en-US" sz="2400" dirty="0" smtClean="0"/>
              <a:t> with an attentive and compassionate ear.</a:t>
            </a:r>
          </a:p>
          <a:p>
            <a:r>
              <a:rPr lang="en-US" sz="2400" dirty="0" smtClean="0"/>
              <a:t>I can love them and </a:t>
            </a:r>
            <a:r>
              <a:rPr lang="en-US" sz="2400" b="1" dirty="0" smtClean="0"/>
              <a:t>validate</a:t>
            </a:r>
            <a:r>
              <a:rPr lang="en-US" sz="2400" dirty="0" smtClean="0"/>
              <a:t> their experiences as real and authentic.</a:t>
            </a:r>
          </a:p>
          <a:p>
            <a:r>
              <a:rPr lang="en-US" sz="2400" dirty="0" smtClean="0"/>
              <a:t>I can love them and </a:t>
            </a:r>
            <a:r>
              <a:rPr lang="en-US" sz="2400" b="1" dirty="0" smtClean="0"/>
              <a:t>include them </a:t>
            </a:r>
            <a:r>
              <a:rPr lang="en-US" sz="2400" dirty="0" smtClean="0"/>
              <a:t>in fellowship, worship, and experience Christian life together.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4684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Care for the Teen Experiencing Same Sex Attraction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49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9945" y="635540"/>
            <a:ext cx="8911687" cy="1280890"/>
          </a:xfrm>
        </p:spPr>
        <p:txBody>
          <a:bodyPr/>
          <a:lstStyle/>
          <a:p>
            <a:r>
              <a:rPr lang="en-US" dirty="0" smtClean="0"/>
              <a:t>Care for a teen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0210" y="1232423"/>
            <a:ext cx="10511790" cy="5056094"/>
          </a:xfrm>
        </p:spPr>
        <p:txBody>
          <a:bodyPr>
            <a:noAutofit/>
          </a:bodyPr>
          <a:lstStyle/>
          <a:p>
            <a:r>
              <a:rPr lang="en-US" sz="2400" dirty="0" smtClean="0"/>
              <a:t>Orientation is not a choice.</a:t>
            </a:r>
          </a:p>
          <a:p>
            <a:pPr lvl="1"/>
            <a:r>
              <a:rPr lang="en-US" sz="2400" dirty="0" smtClean="0"/>
              <a:t>Imagine realizing one day that you are not like your friends.  You have an attraction to the same gender.</a:t>
            </a:r>
          </a:p>
          <a:p>
            <a:r>
              <a:rPr lang="en-US" sz="2400" dirty="0" smtClean="0"/>
              <a:t>Out or not, they are scared and unsure as to what to do or where to go. Many simply are silent.</a:t>
            </a:r>
          </a:p>
          <a:p>
            <a:r>
              <a:rPr lang="en-US" sz="2400" dirty="0" smtClean="0"/>
              <a:t>To whom do we want our teen to talk to about this?</a:t>
            </a:r>
            <a:r>
              <a:rPr lang="en-US" sz="2400" dirty="0"/>
              <a:t> </a:t>
            </a:r>
            <a:r>
              <a:rPr lang="en-US" sz="2400" dirty="0" smtClean="0"/>
              <a:t> Don’t </a:t>
            </a:r>
            <a:r>
              <a:rPr lang="en-US" sz="2400" dirty="0"/>
              <a:t>let the secular internet or non-Christian friends be the voice they hear.</a:t>
            </a:r>
          </a:p>
          <a:p>
            <a:r>
              <a:rPr lang="en-US" sz="2400" dirty="0" smtClean="0"/>
              <a:t>Realize how brave and courageous it is for a 15-16-17 year to tell someone their deepest, darkest secret unsure of how that person will respond.</a:t>
            </a:r>
          </a:p>
          <a:p>
            <a:r>
              <a:rPr lang="en-US" sz="2400" dirty="0" smtClean="0"/>
              <a:t>Where will they be safe?  Communicate ahead of time how church is a safe place.  Follow it up with action.</a:t>
            </a:r>
          </a:p>
          <a:p>
            <a:r>
              <a:rPr lang="en-US" sz="2400" dirty="0" smtClean="0"/>
              <a:t>Be </a:t>
            </a:r>
            <a:r>
              <a:rPr lang="en-US" sz="2400" b="1" dirty="0" smtClean="0"/>
              <a:t>BOLD</a:t>
            </a:r>
            <a:r>
              <a:rPr lang="en-US" sz="2400" dirty="0" smtClean="0"/>
              <a:t> in your loving gentleness.</a:t>
            </a:r>
          </a:p>
        </p:txBody>
      </p:sp>
    </p:spTree>
    <p:extLst>
      <p:ext uri="{BB962C8B-B14F-4D97-AF65-F5344CB8AC3E}">
        <p14:creationId xmlns:p14="http://schemas.microsoft.com/office/powerpoint/2010/main" val="226298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1375" y="624110"/>
            <a:ext cx="8911687" cy="1280890"/>
          </a:xfrm>
        </p:spPr>
        <p:txBody>
          <a:bodyPr/>
          <a:lstStyle/>
          <a:p>
            <a:r>
              <a:rPr lang="en-US" dirty="0" smtClean="0"/>
              <a:t>Care for a teen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4480" y="1112296"/>
            <a:ext cx="10618470" cy="5235388"/>
          </a:xfrm>
        </p:spPr>
        <p:txBody>
          <a:bodyPr>
            <a:noAutofit/>
          </a:bodyPr>
          <a:lstStyle/>
          <a:p>
            <a:r>
              <a:rPr lang="en-US" sz="2000" dirty="0"/>
              <a:t>Bring </a:t>
            </a:r>
            <a:r>
              <a:rPr lang="en-US" sz="2000" b="1" dirty="0"/>
              <a:t>hope</a:t>
            </a:r>
            <a:r>
              <a:rPr lang="en-US" sz="2000" dirty="0"/>
              <a:t> and walk along side.  Romans </a:t>
            </a:r>
            <a:r>
              <a:rPr lang="en-US" sz="2000" dirty="0" smtClean="0"/>
              <a:t>8:38-39, 13:8-10.  </a:t>
            </a:r>
            <a:r>
              <a:rPr lang="en-US" sz="2000" dirty="0"/>
              <a:t>I John </a:t>
            </a:r>
            <a:r>
              <a:rPr lang="en-US" sz="2000" dirty="0" smtClean="0"/>
              <a:t>4:7-ff</a:t>
            </a:r>
            <a:endParaRPr lang="en-US" sz="2000" dirty="0"/>
          </a:p>
          <a:p>
            <a:pPr lvl="1"/>
            <a:r>
              <a:rPr lang="en-US" sz="2000" dirty="0"/>
              <a:t>Help the teen stay close to God</a:t>
            </a:r>
            <a:r>
              <a:rPr lang="en-US" sz="2000" dirty="0" smtClean="0"/>
              <a:t>.</a:t>
            </a:r>
          </a:p>
          <a:p>
            <a:pPr lvl="1"/>
            <a:r>
              <a:rPr lang="en-US" sz="2000" dirty="0" smtClean="0"/>
              <a:t>Strengthen their faith.  I can do all things…  Phil 4:13</a:t>
            </a:r>
          </a:p>
          <a:p>
            <a:pPr lvl="1"/>
            <a:r>
              <a:rPr lang="en-US" sz="2000" dirty="0" smtClean="0"/>
              <a:t>Reinforce their identity as a son/daughter of God and brother/sister of Jesus.</a:t>
            </a:r>
            <a:endParaRPr lang="en-US" sz="2000" dirty="0"/>
          </a:p>
          <a:p>
            <a:r>
              <a:rPr lang="en-US" sz="2000" dirty="0"/>
              <a:t>Youth ministers – </a:t>
            </a:r>
            <a:r>
              <a:rPr lang="en-US" sz="2000" dirty="0" smtClean="0"/>
              <a:t>Hold this teen to the same standards and rules as every other youth.  Don’t add extra burdens or hurdles because of their orientation.  Don’t let them off the hook either.  </a:t>
            </a:r>
            <a:r>
              <a:rPr lang="en-US" sz="2000" dirty="0"/>
              <a:t>Engage the teen in the solutions to hard questions</a:t>
            </a:r>
            <a:r>
              <a:rPr lang="en-US" sz="2000" dirty="0" smtClean="0"/>
              <a:t>.  Be alert to how the teen is treated.</a:t>
            </a:r>
          </a:p>
          <a:p>
            <a:r>
              <a:rPr lang="en-US" sz="2000" dirty="0" smtClean="0"/>
              <a:t>Listen with an open heart and mind.  Keep communication lines open!</a:t>
            </a:r>
            <a:endParaRPr lang="en-US" sz="2000" dirty="0"/>
          </a:p>
          <a:p>
            <a:r>
              <a:rPr lang="en-US" sz="2000" dirty="0"/>
              <a:t>Obviously work with the teen on telling his/her parents if they don’t know (the sooner the better)</a:t>
            </a:r>
          </a:p>
          <a:p>
            <a:r>
              <a:rPr lang="en-US" sz="2000" dirty="0"/>
              <a:t>It’s ok to say, “I don’t know.  Why don’t we find out together.”</a:t>
            </a:r>
          </a:p>
          <a:p>
            <a:r>
              <a:rPr lang="en-US" sz="2000" dirty="0"/>
              <a:t>Make a plan on the next steps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Its ok to be uncomfortable about this.  Its ok to feel like you are not up to the task.  Its not ok to not shepherd as a result.  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18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115" y="624110"/>
            <a:ext cx="8911687" cy="989537"/>
          </a:xfrm>
        </p:spPr>
        <p:txBody>
          <a:bodyPr/>
          <a:lstStyle/>
          <a:p>
            <a:r>
              <a:rPr lang="en-US" dirty="0" smtClean="0"/>
              <a:t>Care for a teen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8820" y="1613647"/>
            <a:ext cx="10092690" cy="4297575"/>
          </a:xfrm>
        </p:spPr>
        <p:txBody>
          <a:bodyPr>
            <a:noAutofit/>
          </a:bodyPr>
          <a:lstStyle/>
          <a:p>
            <a:r>
              <a:rPr lang="en-US" sz="2400" dirty="0" smtClean="0"/>
              <a:t>Finally, peer pressure is a powerful force as a teenager.  Having an attraction to the same sex creates a whole other level of pressure.</a:t>
            </a:r>
          </a:p>
          <a:p>
            <a:r>
              <a:rPr lang="en-US" sz="2400" b="1" dirty="0" smtClean="0"/>
              <a:t>Help the teen see and realize that they are an INDIVIDUAL, uniquely and wonderfully made in the image of GOD.</a:t>
            </a:r>
          </a:p>
          <a:p>
            <a:r>
              <a:rPr lang="en-US" sz="2400" dirty="0" smtClean="0"/>
              <a:t>As a result:</a:t>
            </a:r>
          </a:p>
          <a:p>
            <a:pPr lvl="1"/>
            <a:r>
              <a:rPr lang="en-US" sz="2400" dirty="0" smtClean="0"/>
              <a:t>They do not have to act a certain way</a:t>
            </a:r>
          </a:p>
          <a:p>
            <a:pPr lvl="1"/>
            <a:r>
              <a:rPr lang="en-US" sz="2400" dirty="0" smtClean="0"/>
              <a:t>They do not have to talk a certain way</a:t>
            </a:r>
          </a:p>
          <a:p>
            <a:pPr lvl="1"/>
            <a:r>
              <a:rPr lang="en-US" sz="2400" dirty="0" smtClean="0"/>
              <a:t>They do not have to think a certain way, just because they are attracted to the same sex or that community thinks they should.</a:t>
            </a:r>
          </a:p>
          <a:p>
            <a:pPr marL="457200" lvl="1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3363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Care for the parents of a child experiencing same sex attraction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14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Care for parents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8850" y="2133600"/>
            <a:ext cx="9864090" cy="3777622"/>
          </a:xfrm>
        </p:spPr>
        <p:txBody>
          <a:bodyPr>
            <a:noAutofit/>
          </a:bodyPr>
          <a:lstStyle/>
          <a:p>
            <a:r>
              <a:rPr lang="en-US" sz="2800" dirty="0" smtClean="0"/>
              <a:t>Parents often react much like their child having a same sex attraction is like a death.  In some ways it is.</a:t>
            </a:r>
          </a:p>
          <a:p>
            <a:r>
              <a:rPr lang="en-US" sz="2800" dirty="0" smtClean="0"/>
              <a:t>The preferred, expected future of their child has died.  It is not going be as we first thought and dreamed.</a:t>
            </a:r>
          </a:p>
          <a:p>
            <a:r>
              <a:rPr lang="en-US" sz="2800" dirty="0" smtClean="0"/>
              <a:t>That takes time to process.</a:t>
            </a:r>
          </a:p>
          <a:p>
            <a:r>
              <a:rPr lang="en-US" sz="2800" dirty="0" smtClean="0"/>
              <a:t>We and others experience the five stages of grief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4167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Care for parents</a:t>
            </a:r>
            <a:r>
              <a:rPr lang="en-US" dirty="0"/>
              <a:t> </a:t>
            </a:r>
            <a:r>
              <a:rPr lang="en-US" dirty="0" smtClean="0"/>
              <a:t>– grief stages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8850" y="1694329"/>
            <a:ext cx="9864090" cy="4216893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DENIAL</a:t>
            </a:r>
          </a:p>
          <a:p>
            <a:pPr lvl="1"/>
            <a:r>
              <a:rPr lang="en-US" sz="2400" dirty="0" smtClean="0"/>
              <a:t>“It’s just a phase.”</a:t>
            </a:r>
          </a:p>
          <a:p>
            <a:pPr lvl="1"/>
            <a:r>
              <a:rPr lang="en-US" sz="2400" dirty="0" smtClean="0"/>
              <a:t> “I don’t want to hear about it.”</a:t>
            </a:r>
          </a:p>
          <a:p>
            <a:pPr lvl="1"/>
            <a:r>
              <a:rPr lang="en-US" sz="2400" dirty="0" smtClean="0"/>
              <a:t>“You just have not met the right (opposite sex) person yet.”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 smtClean="0"/>
              <a:t>“This is not real.”</a:t>
            </a:r>
          </a:p>
          <a:p>
            <a:pPr lvl="1"/>
            <a:r>
              <a:rPr lang="en-US" sz="2400" dirty="0" smtClean="0"/>
              <a:t>“This happens to other families, not mine.”</a:t>
            </a:r>
          </a:p>
          <a:p>
            <a:pPr lvl="1"/>
            <a:r>
              <a:rPr lang="en-US" sz="2400" dirty="0" smtClean="0"/>
              <a:t>“There must be some mistake.”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6822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 for parents – grief stages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7430" y="1393115"/>
            <a:ext cx="9241472" cy="4961965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ANGER</a:t>
            </a:r>
          </a:p>
          <a:p>
            <a:pPr lvl="1"/>
            <a:r>
              <a:rPr lang="en-US" sz="2400" dirty="0" smtClean="0"/>
              <a:t>“I’m disappointed in you.”</a:t>
            </a:r>
          </a:p>
          <a:p>
            <a:pPr lvl="1"/>
            <a:r>
              <a:rPr lang="en-US" sz="2400" dirty="0" smtClean="0"/>
              <a:t>“How could you shame our family like this?”</a:t>
            </a:r>
          </a:p>
          <a:p>
            <a:pPr lvl="1"/>
            <a:r>
              <a:rPr lang="en-US" sz="2400" dirty="0" smtClean="0"/>
              <a:t>“We were good parents!  What did we do wrong?”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 smtClean="0"/>
              <a:t>When reality does set in then blame surfaces</a:t>
            </a:r>
          </a:p>
          <a:p>
            <a:pPr lvl="2"/>
            <a:r>
              <a:rPr lang="en-US" sz="2400" dirty="0" smtClean="0"/>
              <a:t>Spouses can blame each other</a:t>
            </a:r>
          </a:p>
          <a:p>
            <a:pPr lvl="2"/>
            <a:r>
              <a:rPr lang="en-US" sz="2400" dirty="0" smtClean="0"/>
              <a:t>Blame their child</a:t>
            </a:r>
          </a:p>
          <a:p>
            <a:pPr lvl="2"/>
            <a:r>
              <a:rPr lang="en-US" sz="2400" dirty="0" smtClean="0"/>
              <a:t>Blame his or her friends</a:t>
            </a:r>
          </a:p>
          <a:p>
            <a:pPr lvl="2"/>
            <a:r>
              <a:rPr lang="en-US" sz="2400" dirty="0" smtClean="0"/>
              <a:t>Blame culture</a:t>
            </a:r>
          </a:p>
          <a:p>
            <a:pPr lvl="2"/>
            <a:r>
              <a:rPr lang="en-US" sz="2400" dirty="0" smtClean="0"/>
              <a:t>Blame an early childhood sexual experience.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10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 for parents – grief stages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270" y="1335965"/>
            <a:ext cx="9886950" cy="4961965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BARGAINING</a:t>
            </a:r>
          </a:p>
          <a:p>
            <a:pPr lvl="1"/>
            <a:r>
              <a:rPr lang="en-US" sz="2400" dirty="0" smtClean="0"/>
              <a:t>“Just don’t tell anyone else.”</a:t>
            </a:r>
          </a:p>
          <a:p>
            <a:pPr lvl="1"/>
            <a:r>
              <a:rPr lang="en-US" sz="2400" dirty="0" smtClean="0"/>
              <a:t>“We’ll find you help.”</a:t>
            </a:r>
          </a:p>
          <a:p>
            <a:pPr lvl="1"/>
            <a:r>
              <a:rPr lang="en-US" sz="2400" dirty="0" smtClean="0"/>
              <a:t>“I don’t want you to bring anyone home to meet us.”</a:t>
            </a:r>
          </a:p>
          <a:p>
            <a:pPr lvl="1"/>
            <a:r>
              <a:rPr lang="en-US" sz="2400" dirty="0" smtClean="0"/>
              <a:t>Bargaining is really attempts to quell anger and protect from further pain.  There’s an anticipation of things getting harder.</a:t>
            </a:r>
          </a:p>
          <a:p>
            <a:pPr lvl="2"/>
            <a:r>
              <a:rPr lang="en-US" sz="2400" dirty="0" smtClean="0"/>
              <a:t>“What if others ask about my son?”</a:t>
            </a:r>
          </a:p>
          <a:p>
            <a:pPr lvl="2"/>
            <a:r>
              <a:rPr lang="en-US" sz="2400" dirty="0" smtClean="0"/>
              <a:t>“What if my daughter will always insist she’s a man?”</a:t>
            </a:r>
          </a:p>
          <a:p>
            <a:pPr lvl="2"/>
            <a:r>
              <a:rPr lang="en-US" sz="2400" dirty="0" smtClean="0"/>
              <a:t>“What if my daughter shows affection with her partner in front  of me?”</a:t>
            </a:r>
          </a:p>
          <a:p>
            <a:pPr lvl="1"/>
            <a:r>
              <a:rPr lang="en-US" sz="2400" dirty="0" smtClean="0"/>
              <a:t>All about setting up boundaries or a plan of action to preserve the parent’s emotional health</a:t>
            </a:r>
          </a:p>
        </p:txBody>
      </p:sp>
    </p:spTree>
    <p:extLst>
      <p:ext uri="{BB962C8B-B14F-4D97-AF65-F5344CB8AC3E}">
        <p14:creationId xmlns:p14="http://schemas.microsoft.com/office/powerpoint/2010/main" val="159691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My Goals for Today:</a:t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1633542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Raise awareness and understanding about the LGBT Community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Raise awareness about the spiritual discussions ongoing within this Community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Equip church leaders with practical ways to effectively and pastorally care into this community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5304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 for parents – grief stages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438835"/>
            <a:ext cx="8915400" cy="4961965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BARGAINING</a:t>
            </a:r>
          </a:p>
          <a:p>
            <a:pPr lvl="1"/>
            <a:r>
              <a:rPr lang="en-US" sz="2400" dirty="0" smtClean="0"/>
              <a:t>Serves an important function as a bridge step</a:t>
            </a:r>
          </a:p>
          <a:p>
            <a:pPr lvl="1"/>
            <a:r>
              <a:rPr lang="en-US" sz="2400" dirty="0" smtClean="0"/>
              <a:t>Unsustainable in the long run</a:t>
            </a:r>
          </a:p>
          <a:p>
            <a:pPr lvl="1"/>
            <a:r>
              <a:rPr lang="en-US" sz="2400" dirty="0" smtClean="0"/>
              <a:t>Get stuck here and risk alienating the child</a:t>
            </a:r>
          </a:p>
          <a:p>
            <a:pPr lvl="2"/>
            <a:r>
              <a:rPr lang="en-US" sz="2400" dirty="0" smtClean="0"/>
              <a:t>Bargains can be viewed as ultimatums</a:t>
            </a:r>
          </a:p>
          <a:p>
            <a:pPr lvl="2"/>
            <a:r>
              <a:rPr lang="en-US" sz="2400" dirty="0" smtClean="0"/>
              <a:t>“Do this or I’ll do that.”</a:t>
            </a:r>
          </a:p>
        </p:txBody>
      </p:sp>
    </p:spTree>
    <p:extLst>
      <p:ext uri="{BB962C8B-B14F-4D97-AF65-F5344CB8AC3E}">
        <p14:creationId xmlns:p14="http://schemas.microsoft.com/office/powerpoint/2010/main" val="393782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 for parents – grief stages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438835"/>
            <a:ext cx="8915400" cy="4961965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DESPAIR or DEPRESSION</a:t>
            </a:r>
          </a:p>
          <a:p>
            <a:pPr lvl="1"/>
            <a:r>
              <a:rPr lang="en-US" sz="2400" dirty="0" smtClean="0"/>
              <a:t>“I don’t know what to do.”</a:t>
            </a:r>
          </a:p>
          <a:p>
            <a:pPr lvl="1"/>
            <a:r>
              <a:rPr lang="en-US" sz="2400" dirty="0" smtClean="0"/>
              <a:t>“We’ve lost our child.”</a:t>
            </a:r>
          </a:p>
          <a:p>
            <a:pPr lvl="1"/>
            <a:r>
              <a:rPr lang="en-US" sz="2400" dirty="0" smtClean="0"/>
              <a:t>“I just don’t know who my daughter [or son] is anymore!”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 smtClean="0"/>
              <a:t>Reality sets in.</a:t>
            </a:r>
          </a:p>
          <a:p>
            <a:pPr lvl="1"/>
            <a:r>
              <a:rPr lang="en-US" sz="2400" dirty="0" smtClean="0"/>
              <a:t>You really have no control over this.  It’s bigger than you.</a:t>
            </a:r>
          </a:p>
          <a:p>
            <a:pPr lvl="1"/>
            <a:r>
              <a:rPr lang="en-US" sz="2400" dirty="0" smtClean="0"/>
              <a:t>Saying goodbye to the old reality is difficult</a:t>
            </a:r>
          </a:p>
          <a:p>
            <a:pPr lvl="1"/>
            <a:r>
              <a:rPr lang="en-US" sz="2400" dirty="0" smtClean="0"/>
              <a:t>NO ONE wants to go through this.</a:t>
            </a:r>
          </a:p>
        </p:txBody>
      </p:sp>
    </p:spTree>
    <p:extLst>
      <p:ext uri="{BB962C8B-B14F-4D97-AF65-F5344CB8AC3E}">
        <p14:creationId xmlns:p14="http://schemas.microsoft.com/office/powerpoint/2010/main" val="140951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5685" y="624110"/>
            <a:ext cx="8911687" cy="1280890"/>
          </a:xfrm>
        </p:spPr>
        <p:txBody>
          <a:bodyPr/>
          <a:lstStyle/>
          <a:p>
            <a:r>
              <a:rPr lang="en-US" dirty="0"/>
              <a:t>Care for parents – grief stages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8830" y="1175945"/>
            <a:ext cx="10012680" cy="4961965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ACCEPTANCE</a:t>
            </a:r>
          </a:p>
          <a:p>
            <a:pPr lvl="1"/>
            <a:r>
              <a:rPr lang="en-US" sz="2400" dirty="0" smtClean="0"/>
              <a:t>“I don’t understand but I want to understand.”</a:t>
            </a:r>
          </a:p>
          <a:p>
            <a:pPr lvl="1"/>
            <a:r>
              <a:rPr lang="en-US" sz="2400" dirty="0" smtClean="0"/>
              <a:t>“We value your honesty, even if it sometimes makes us uncomfortable.”</a:t>
            </a:r>
          </a:p>
          <a:p>
            <a:pPr lvl="1"/>
            <a:r>
              <a:rPr lang="en-US" sz="2400" dirty="0" smtClean="0"/>
              <a:t>“If any of my friends or family have a problem with you, they have a problem with me too!”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 smtClean="0"/>
              <a:t>Acceptance is not the same as affirmation or agreement.</a:t>
            </a:r>
          </a:p>
          <a:p>
            <a:pPr lvl="1"/>
            <a:r>
              <a:rPr lang="en-US" sz="2400" dirty="0" smtClean="0"/>
              <a:t>It does mean the parent is willing to enter into a new reality.</a:t>
            </a:r>
          </a:p>
          <a:p>
            <a:pPr lvl="1"/>
            <a:r>
              <a:rPr lang="en-US" sz="2400" dirty="0" smtClean="0"/>
              <a:t>There is a peace that arrives.</a:t>
            </a:r>
          </a:p>
          <a:p>
            <a:pPr lvl="1"/>
            <a:r>
              <a:rPr lang="en-US" sz="2400" dirty="0" smtClean="0"/>
              <a:t>This is going to look different for each family.</a:t>
            </a:r>
          </a:p>
          <a:p>
            <a:pPr lvl="1"/>
            <a:r>
              <a:rPr lang="en-US" sz="2400" dirty="0" smtClean="0"/>
              <a:t>Makes room for new dreams and new possibilities for joy.</a:t>
            </a:r>
          </a:p>
        </p:txBody>
      </p:sp>
    </p:spTree>
    <p:extLst>
      <p:ext uri="{BB962C8B-B14F-4D97-AF65-F5344CB8AC3E}">
        <p14:creationId xmlns:p14="http://schemas.microsoft.com/office/powerpoint/2010/main" val="25553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2815" y="624110"/>
            <a:ext cx="8911687" cy="1280890"/>
          </a:xfrm>
        </p:spPr>
        <p:txBody>
          <a:bodyPr/>
          <a:lstStyle/>
          <a:p>
            <a:r>
              <a:rPr lang="en-US" dirty="0"/>
              <a:t>Care for parents – </a:t>
            </a:r>
            <a:r>
              <a:rPr lang="en-US" dirty="0" smtClean="0"/>
              <a:t>Pastoral response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3100" y="1383030"/>
            <a:ext cx="10248900" cy="4961965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BE BOLD GIVERS OF HOPE AND GRACE</a:t>
            </a:r>
          </a:p>
          <a:p>
            <a:pPr lvl="1"/>
            <a:r>
              <a:rPr lang="en-US" sz="2800" dirty="0" smtClean="0"/>
              <a:t>Help parents progress, walk along side.  </a:t>
            </a:r>
          </a:p>
          <a:p>
            <a:pPr lvl="1"/>
            <a:r>
              <a:rPr lang="en-US" sz="2800" dirty="0" smtClean="0"/>
              <a:t>Share uplifting scriptures</a:t>
            </a:r>
          </a:p>
          <a:p>
            <a:pPr lvl="2"/>
            <a:r>
              <a:rPr lang="en-US" sz="2800" dirty="0" smtClean="0"/>
              <a:t>Romans 8:38-39 – NOTHING can separate us from the love of God in Christ Jesus our Lord</a:t>
            </a:r>
          </a:p>
          <a:p>
            <a:pPr lvl="2"/>
            <a:r>
              <a:rPr lang="en-US" sz="2800" dirty="0" smtClean="0"/>
              <a:t>Romans 13:8-10</a:t>
            </a:r>
            <a:r>
              <a:rPr lang="en-US" sz="2800" dirty="0"/>
              <a:t>. - Love is the fulfillment of the law.  Love does no harm.</a:t>
            </a:r>
            <a:endParaRPr lang="en-US" sz="2800" dirty="0" smtClean="0"/>
          </a:p>
          <a:p>
            <a:pPr lvl="2"/>
            <a:r>
              <a:rPr lang="en-US" sz="2800" dirty="0" smtClean="0"/>
              <a:t> </a:t>
            </a:r>
            <a:r>
              <a:rPr lang="en-US" sz="2800" dirty="0"/>
              <a:t>I John </a:t>
            </a:r>
            <a:r>
              <a:rPr lang="en-US" sz="2800" dirty="0" smtClean="0"/>
              <a:t>4:7-ff – God’s love is perfected in us.  Perfect love casts out fear…</a:t>
            </a:r>
          </a:p>
          <a:p>
            <a:pPr lvl="2"/>
            <a:r>
              <a:rPr lang="en-US" sz="2800" dirty="0" smtClean="0"/>
              <a:t>1 Peter 4:8 – Above all, love each other always for love covers a multitude of sins.</a:t>
            </a:r>
            <a:endParaRPr lang="en-US" sz="2800" dirty="0"/>
          </a:p>
          <a:p>
            <a:pPr lvl="2"/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37296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8515" y="624110"/>
            <a:ext cx="8911687" cy="1280890"/>
          </a:xfrm>
        </p:spPr>
        <p:txBody>
          <a:bodyPr/>
          <a:lstStyle/>
          <a:p>
            <a:r>
              <a:rPr lang="en-US" dirty="0"/>
              <a:t>Care for parents – </a:t>
            </a:r>
            <a:r>
              <a:rPr lang="en-US" dirty="0" smtClean="0"/>
              <a:t>Pastoral response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1640" y="1278815"/>
            <a:ext cx="10614660" cy="4961965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BE A GIVER OF HOPE AND GRACE</a:t>
            </a:r>
          </a:p>
          <a:p>
            <a:pPr lvl="1"/>
            <a:r>
              <a:rPr lang="en-US" sz="2400" dirty="0" smtClean="0"/>
              <a:t>Help the parent define the </a:t>
            </a:r>
            <a:r>
              <a:rPr lang="en-US" sz="2400" b="1" dirty="0" smtClean="0"/>
              <a:t>goal</a:t>
            </a:r>
            <a:r>
              <a:rPr lang="en-US" sz="2400" dirty="0" smtClean="0"/>
              <a:t>:  Ours was we want our son to stay close to GOD.</a:t>
            </a:r>
          </a:p>
          <a:p>
            <a:pPr lvl="1"/>
            <a:r>
              <a:rPr lang="en-US" sz="2400" dirty="0" smtClean="0"/>
              <a:t>Help parents to be able to love their child again.  I needed that.</a:t>
            </a:r>
            <a:endParaRPr lang="en-US" sz="2400" dirty="0"/>
          </a:p>
          <a:p>
            <a:pPr lvl="1"/>
            <a:r>
              <a:rPr lang="en-US" sz="2400" dirty="0"/>
              <a:t>Strengthen their faith.  I can do all things…  Phil 4:13</a:t>
            </a:r>
          </a:p>
          <a:p>
            <a:pPr lvl="1"/>
            <a:r>
              <a:rPr lang="en-US" sz="2400" dirty="0" smtClean="0"/>
              <a:t>Help the parents to reinforce </a:t>
            </a:r>
            <a:r>
              <a:rPr lang="en-US" sz="2400" dirty="0"/>
              <a:t>their </a:t>
            </a:r>
            <a:r>
              <a:rPr lang="en-US" sz="2400" dirty="0" smtClean="0"/>
              <a:t>child’s identity </a:t>
            </a:r>
            <a:r>
              <a:rPr lang="en-US" sz="2400" dirty="0"/>
              <a:t>as a son/daughter of God and brother/sister of Jesus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It’s OK to live in the tension.</a:t>
            </a:r>
          </a:p>
          <a:p>
            <a:r>
              <a:rPr lang="en-US" sz="2400" dirty="0" smtClean="0"/>
              <a:t>There will be good days and bad ones.</a:t>
            </a:r>
          </a:p>
          <a:p>
            <a:r>
              <a:rPr lang="en-US" sz="2400" dirty="0" smtClean="0"/>
              <a:t>When in doubt, love more.</a:t>
            </a:r>
          </a:p>
          <a:p>
            <a:r>
              <a:rPr lang="en-US" sz="2400" dirty="0" smtClean="0"/>
              <a:t>Remind parents, their child’s life story is yet to be written.</a:t>
            </a:r>
          </a:p>
          <a:p>
            <a:r>
              <a:rPr lang="en-US" sz="2400" dirty="0" smtClean="0"/>
              <a:t>Parent: TRUST GOD, like you may have never done so far.</a:t>
            </a:r>
          </a:p>
        </p:txBody>
      </p:sp>
    </p:spTree>
    <p:extLst>
      <p:ext uri="{BB962C8B-B14F-4D97-AF65-F5344CB8AC3E}">
        <p14:creationId xmlns:p14="http://schemas.microsoft.com/office/powerpoint/2010/main" val="224390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0035" y="624110"/>
            <a:ext cx="8911687" cy="1280890"/>
          </a:xfrm>
        </p:spPr>
        <p:txBody>
          <a:bodyPr/>
          <a:lstStyle/>
          <a:p>
            <a:pPr algn="ctr"/>
            <a:r>
              <a:rPr lang="en-US" dirty="0" smtClean="0"/>
              <a:t>SHEPHERD ENCOURAGEMENT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1690" y="1438835"/>
            <a:ext cx="10100310" cy="4961965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THIS IS NOT TOO BIG FOR GOD</a:t>
            </a:r>
          </a:p>
          <a:p>
            <a:pPr lvl="1"/>
            <a:r>
              <a:rPr lang="en-US" sz="2400" dirty="0" smtClean="0"/>
              <a:t>God has moved ahead of you in mighty ways.</a:t>
            </a:r>
          </a:p>
          <a:p>
            <a:pPr lvl="1"/>
            <a:r>
              <a:rPr lang="en-US" sz="2400" dirty="0" smtClean="0"/>
              <a:t>It’s OK to not have answers or be able to fix it.</a:t>
            </a:r>
          </a:p>
          <a:p>
            <a:pPr lvl="1"/>
            <a:r>
              <a:rPr lang="en-US" sz="2400" dirty="0" smtClean="0"/>
              <a:t>Remember the goal:  That person who experiences same sex attraction or is a parent of one needs to stay close to GOD.</a:t>
            </a:r>
          </a:p>
          <a:p>
            <a:pPr lvl="2"/>
            <a:r>
              <a:rPr lang="en-US" sz="2000" dirty="0" smtClean="0"/>
              <a:t>How can I (we) facilitate that.</a:t>
            </a:r>
          </a:p>
          <a:p>
            <a:r>
              <a:rPr lang="en-US" sz="2400" dirty="0" smtClean="0"/>
              <a:t>When in doubt, love more.</a:t>
            </a:r>
          </a:p>
          <a:p>
            <a:r>
              <a:rPr lang="en-US" sz="2400" dirty="0" smtClean="0"/>
              <a:t>Remember this is Kingdom work, not politics and issues.</a:t>
            </a:r>
          </a:p>
          <a:p>
            <a:endParaRPr lang="en-US" sz="2400" dirty="0"/>
          </a:p>
          <a:p>
            <a:r>
              <a:rPr lang="en-US" sz="2400" dirty="0" smtClean="0"/>
              <a:t>Cultivate these relationships.  The Parable of the Lost Sheep!</a:t>
            </a:r>
          </a:p>
          <a:p>
            <a:r>
              <a:rPr lang="en-US" sz="2800" b="1" dirty="0"/>
              <a:t>BUT FOR A TIME AS THIS…</a:t>
            </a:r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21045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2925" y="1479176"/>
            <a:ext cx="8915400" cy="4733365"/>
          </a:xfrm>
        </p:spPr>
        <p:txBody>
          <a:bodyPr>
            <a:noAutofit/>
          </a:bodyPr>
          <a:lstStyle/>
          <a:p>
            <a:pPr lvl="1"/>
            <a:r>
              <a:rPr lang="en-US" sz="2400" dirty="0" smtClean="0"/>
              <a:t>The LGBT community is</a:t>
            </a:r>
          </a:p>
          <a:p>
            <a:pPr lvl="2"/>
            <a:r>
              <a:rPr lang="en-US" sz="2400" dirty="0" smtClean="0"/>
              <a:t>Isolated</a:t>
            </a:r>
          </a:p>
          <a:p>
            <a:pPr lvl="2"/>
            <a:r>
              <a:rPr lang="en-US" sz="2400" dirty="0" smtClean="0"/>
              <a:t>Rejected</a:t>
            </a:r>
          </a:p>
          <a:p>
            <a:pPr lvl="2"/>
            <a:r>
              <a:rPr lang="en-US" sz="2400" dirty="0" smtClean="0"/>
              <a:t>Marginalized</a:t>
            </a:r>
          </a:p>
          <a:p>
            <a:pPr lvl="2"/>
            <a:r>
              <a:rPr lang="en-US" sz="2400" dirty="0" smtClean="0"/>
              <a:t>Often demonized</a:t>
            </a:r>
          </a:p>
          <a:p>
            <a:pPr lvl="2"/>
            <a:r>
              <a:rPr lang="en-US" sz="2400" dirty="0" smtClean="0"/>
              <a:t>Hurt</a:t>
            </a:r>
          </a:p>
          <a:p>
            <a:pPr lvl="2"/>
            <a:r>
              <a:rPr lang="en-US" sz="2400" dirty="0" smtClean="0"/>
              <a:t>Ridiculed</a:t>
            </a:r>
          </a:p>
          <a:p>
            <a:pPr lvl="2"/>
            <a:r>
              <a:rPr lang="en-US" sz="2400" dirty="0" smtClean="0"/>
              <a:t>Viewed as second class</a:t>
            </a:r>
          </a:p>
          <a:p>
            <a:pPr lvl="2"/>
            <a:r>
              <a:rPr lang="en-US" sz="2400" dirty="0" smtClean="0"/>
              <a:t>To be avoided </a:t>
            </a:r>
          </a:p>
          <a:p>
            <a:pPr lvl="2"/>
            <a:r>
              <a:rPr lang="en-US" sz="2400" dirty="0" smtClean="0"/>
              <a:t>Unclean</a:t>
            </a:r>
          </a:p>
        </p:txBody>
      </p:sp>
    </p:spTree>
    <p:extLst>
      <p:ext uri="{BB962C8B-B14F-4D97-AF65-F5344CB8AC3E}">
        <p14:creationId xmlns:p14="http://schemas.microsoft.com/office/powerpoint/2010/main" val="9836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438835"/>
            <a:ext cx="8915400" cy="4961965"/>
          </a:xfrm>
        </p:spPr>
        <p:txBody>
          <a:bodyPr>
            <a:noAutofit/>
          </a:bodyPr>
          <a:lstStyle/>
          <a:p>
            <a:pPr lvl="1"/>
            <a:r>
              <a:rPr lang="en-US" sz="2400" dirty="0" smtClean="0"/>
              <a:t>Just like ancient Samaria.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YET…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 smtClean="0"/>
              <a:t>In the parable, the Samaritan was the Hero.</a:t>
            </a:r>
          </a:p>
          <a:p>
            <a:pPr lvl="1"/>
            <a:endParaRPr lang="en-US" sz="2400" dirty="0"/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IS THIS OUR SAMARIA?</a:t>
            </a:r>
          </a:p>
        </p:txBody>
      </p:sp>
    </p:spTree>
    <p:extLst>
      <p:ext uri="{BB962C8B-B14F-4D97-AF65-F5344CB8AC3E}">
        <p14:creationId xmlns:p14="http://schemas.microsoft.com/office/powerpoint/2010/main" val="289299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hlinkClick r:id="rId2"/>
              </a:rPr>
              <a:t>gvollmering@wva-cpa.com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 smtClean="0"/>
              <a:t>817-996-8888 cell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793608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My Background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	My Family</a:t>
            </a:r>
          </a:p>
        </p:txBody>
      </p:sp>
    </p:spTree>
    <p:extLst>
      <p:ext uri="{BB962C8B-B14F-4D97-AF65-F5344CB8AC3E}">
        <p14:creationId xmlns:p14="http://schemas.microsoft.com/office/powerpoint/2010/main" val="58478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5701553"/>
            <a:ext cx="8915400" cy="566738"/>
          </a:xfrm>
        </p:spPr>
        <p:txBody>
          <a:bodyPr/>
          <a:lstStyle/>
          <a:p>
            <a:r>
              <a:rPr lang="en-US" dirty="0" smtClean="0"/>
              <a:t>December 1963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0" b="13770"/>
          <a:stretch>
            <a:fillRect/>
          </a:stretch>
        </p:blipFill>
        <p:spPr>
          <a:xfrm>
            <a:off x="2589213" y="635000"/>
            <a:ext cx="8915400" cy="5067300"/>
          </a:xfrm>
        </p:spPr>
      </p:pic>
    </p:spTree>
    <p:extLst>
      <p:ext uri="{BB962C8B-B14F-4D97-AF65-F5344CB8AC3E}">
        <p14:creationId xmlns:p14="http://schemas.microsoft.com/office/powerpoint/2010/main" val="70600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5822577"/>
            <a:ext cx="8915400" cy="566738"/>
          </a:xfrm>
        </p:spPr>
        <p:txBody>
          <a:bodyPr/>
          <a:lstStyle/>
          <a:p>
            <a:r>
              <a:rPr lang="en-US" dirty="0" smtClean="0"/>
              <a:t>My childhood family</a:t>
            </a:r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9" b="10929"/>
          <a:stretch>
            <a:fillRect/>
          </a:stretch>
        </p:blipFill>
        <p:spPr>
          <a:xfrm>
            <a:off x="2589213" y="635000"/>
            <a:ext cx="8915400" cy="5187950"/>
          </a:xfrm>
        </p:spPr>
      </p:pic>
    </p:spTree>
    <p:extLst>
      <p:ext uri="{BB962C8B-B14F-4D97-AF65-F5344CB8AC3E}">
        <p14:creationId xmlns:p14="http://schemas.microsoft.com/office/powerpoint/2010/main" val="299642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5607423"/>
            <a:ext cx="8915400" cy="566738"/>
          </a:xfrm>
        </p:spPr>
        <p:txBody>
          <a:bodyPr/>
          <a:lstStyle/>
          <a:p>
            <a:r>
              <a:rPr lang="en-US" dirty="0" smtClean="0"/>
              <a:t>My family</a:t>
            </a:r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61" b="20761"/>
          <a:stretch>
            <a:fillRect/>
          </a:stretch>
        </p:blipFill>
        <p:spPr>
          <a:xfrm>
            <a:off x="2589213" y="782638"/>
            <a:ext cx="8915399" cy="4824412"/>
          </a:xfrm>
        </p:spPr>
      </p:pic>
    </p:spTree>
    <p:extLst>
      <p:ext uri="{BB962C8B-B14F-4D97-AF65-F5344CB8AC3E}">
        <p14:creationId xmlns:p14="http://schemas.microsoft.com/office/powerpoint/2010/main" val="201745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SCOTUS: </a:t>
            </a:r>
            <a:br>
              <a:rPr lang="en-US" dirty="0" smtClean="0"/>
            </a:br>
            <a:r>
              <a:rPr lang="en-US" dirty="0" smtClean="0"/>
              <a:t>Obergefell v Hodges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North Davis’ Elders Response: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6943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Story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32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418</TotalTime>
  <Words>1869</Words>
  <Application>Microsoft Office PowerPoint</Application>
  <PresentationFormat>Custom</PresentationFormat>
  <Paragraphs>200</Paragraphs>
  <Slides>38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Wisp</vt:lpstr>
      <vt:lpstr>Pastoral Care </vt:lpstr>
      <vt:lpstr>PowerPoint Presentation</vt:lpstr>
      <vt:lpstr>My Goals for Today: </vt:lpstr>
      <vt:lpstr>My Background</vt:lpstr>
      <vt:lpstr>December 1963</vt:lpstr>
      <vt:lpstr>My childhood family</vt:lpstr>
      <vt:lpstr>My family</vt:lpstr>
      <vt:lpstr>SCOTUS:  Obergefell v Hodges</vt:lpstr>
      <vt:lpstr>Our Story</vt:lpstr>
      <vt:lpstr>PowerPoint Presentation</vt:lpstr>
      <vt:lpstr>LGBT Community – Things I’ve learned</vt:lpstr>
      <vt:lpstr>Things I’ve learned</vt:lpstr>
      <vt:lpstr>Things I’ve learned</vt:lpstr>
      <vt:lpstr>Gay Christians : An Understanding</vt:lpstr>
      <vt:lpstr>Things I’ve learned</vt:lpstr>
      <vt:lpstr>Worse yet…</vt:lpstr>
      <vt:lpstr>A lot of damage has already been done.</vt:lpstr>
      <vt:lpstr>So How do We proceed?</vt:lpstr>
      <vt:lpstr>#1:  Do No Harm</vt:lpstr>
      <vt:lpstr>#2 LOVE these folks like Jesus does</vt:lpstr>
      <vt:lpstr>Care for the Teen Experiencing Same Sex Attraction</vt:lpstr>
      <vt:lpstr>Care for a teen</vt:lpstr>
      <vt:lpstr>Care for a teen</vt:lpstr>
      <vt:lpstr>Care for a teen</vt:lpstr>
      <vt:lpstr>Care for the parents of a child experiencing same sex attraction</vt:lpstr>
      <vt:lpstr>Care for parents</vt:lpstr>
      <vt:lpstr>Care for parents – grief stages</vt:lpstr>
      <vt:lpstr>Care for parents – grief stages</vt:lpstr>
      <vt:lpstr>Care for parents – grief stages</vt:lpstr>
      <vt:lpstr>Care for parents – grief stages</vt:lpstr>
      <vt:lpstr>Care for parents – grief stages</vt:lpstr>
      <vt:lpstr>Care for parents – grief stages</vt:lpstr>
      <vt:lpstr>Care for parents – Pastoral response</vt:lpstr>
      <vt:lpstr>Care for parents – Pastoral response</vt:lpstr>
      <vt:lpstr>SHEPHERD ENCOURAGEMENT</vt:lpstr>
      <vt:lpstr>CONCLUSION</vt:lpstr>
      <vt:lpstr>CONCLUSION</vt:lpstr>
      <vt:lpstr>gvollmering@wva-cpa.com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Pastoral Care</dc:title>
  <dc:creator>Gil Vollmering</dc:creator>
  <cp:lastModifiedBy>soundroom</cp:lastModifiedBy>
  <cp:revision>51</cp:revision>
  <dcterms:created xsi:type="dcterms:W3CDTF">2016-01-18T22:12:48Z</dcterms:created>
  <dcterms:modified xsi:type="dcterms:W3CDTF">2016-02-06T19:48:12Z</dcterms:modified>
</cp:coreProperties>
</file>